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18"/>
  </p:notesMasterIdLst>
  <p:handoutMasterIdLst>
    <p:handoutMasterId r:id="rId19"/>
  </p:handoutMasterIdLst>
  <p:sldIdLst>
    <p:sldId id="302" r:id="rId2"/>
    <p:sldId id="292" r:id="rId3"/>
    <p:sldId id="304" r:id="rId4"/>
    <p:sldId id="294" r:id="rId5"/>
    <p:sldId id="295" r:id="rId6"/>
    <p:sldId id="301" r:id="rId7"/>
    <p:sldId id="296" r:id="rId8"/>
    <p:sldId id="298" r:id="rId9"/>
    <p:sldId id="297" r:id="rId10"/>
    <p:sldId id="307" r:id="rId11"/>
    <p:sldId id="320" r:id="rId12"/>
    <p:sldId id="321" r:id="rId13"/>
    <p:sldId id="322" r:id="rId14"/>
    <p:sldId id="323" r:id="rId15"/>
    <p:sldId id="319" r:id="rId16"/>
    <p:sldId id="311" r:id="rId17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  <a:srgbClr val="B2B2B2"/>
    <a:srgbClr val="828383"/>
    <a:srgbClr val="666666"/>
    <a:srgbClr val="000000"/>
    <a:srgbClr val="FAD8C5"/>
    <a:srgbClr val="FFAAE2"/>
    <a:srgbClr val="EFA8C0"/>
    <a:srgbClr val="CBF7A6"/>
    <a:srgbClr val="AEF7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70" autoAdjust="0"/>
    <p:restoredTop sz="95935"/>
  </p:normalViewPr>
  <p:slideViewPr>
    <p:cSldViewPr snapToGrid="0" snapToObjects="1">
      <p:cViewPr varScale="1">
        <p:scale>
          <a:sx n="110" d="100"/>
          <a:sy n="110" d="100"/>
        </p:scale>
        <p:origin x="912" y="96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8/12/2020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8/12/2020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5383324"/>
            <a:ext cx="3038969" cy="65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</a:t>
            </a:r>
            <a:r>
              <a:rPr lang="en-US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6"/>
          </p:nvPr>
        </p:nvSpPr>
        <p:spPr>
          <a:xfrm>
            <a:off x="5098987" y="1320800"/>
            <a:ext cx="6388100" cy="4465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  <a:p>
            <a:r>
              <a:rPr lang="en-US" dirty="0"/>
              <a:t>Drag chart to placeholder or click icon to add chart</a:t>
            </a:r>
          </a:p>
          <a:p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87489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5438779"/>
            <a:ext cx="2862598" cy="61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21" y="184972"/>
            <a:ext cx="3038969" cy="65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62" y="199947"/>
            <a:ext cx="2862598" cy="61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6417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vitae dolor </a:t>
            </a:r>
            <a:r>
              <a:rPr lang="en-US" dirty="0" err="1"/>
              <a:t>euismod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. In </a:t>
            </a:r>
            <a:r>
              <a:rPr lang="en-US" dirty="0" err="1"/>
              <a:t>ornare</a:t>
            </a:r>
            <a:r>
              <a:rPr lang="en-US" dirty="0"/>
              <a:t> convallis </a:t>
            </a:r>
            <a:r>
              <a:rPr lang="en-US" dirty="0" err="1"/>
              <a:t>velit</a:t>
            </a:r>
            <a:r>
              <a:rPr lang="en-US" dirty="0"/>
              <a:t> vitae cursus. Integer </a:t>
            </a:r>
            <a:r>
              <a:rPr lang="en-US" dirty="0" err="1"/>
              <a:t>egestas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mi </a:t>
            </a:r>
            <a:r>
              <a:rPr lang="en-US" dirty="0" err="1"/>
              <a:t>vehicula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r>
              <a:rPr lang="en-US" dirty="0" err="1"/>
              <a:t>Quisque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in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.</a:t>
            </a:r>
          </a:p>
          <a:p>
            <a:r>
              <a:rPr lang="en-US" dirty="0" err="1"/>
              <a:t>Donec</a:t>
            </a:r>
            <a:r>
              <a:rPr lang="en-US" dirty="0"/>
              <a:t> vitae </a:t>
            </a:r>
            <a:r>
              <a:rPr lang="en-US" dirty="0" err="1"/>
              <a:t>justo</a:t>
            </a:r>
            <a:r>
              <a:rPr lang="en-US" dirty="0"/>
              <a:t> et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  <a:p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ex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ac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</a:t>
            </a:r>
          </a:p>
          <a:p>
            <a:r>
              <a:rPr lang="en-US" dirty="0" err="1"/>
              <a:t>Duis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</a:t>
            </a:r>
          </a:p>
          <a:p>
            <a:r>
              <a:rPr lang="en-US" dirty="0"/>
              <a:t>Justo et neque odio facilisis turpis </a:t>
            </a:r>
            <a:r>
              <a:rPr lang="en-US" dirty="0" err="1"/>
              <a:t>sodales</a:t>
            </a:r>
            <a:r>
              <a:rPr lang="en-US" dirty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 baseline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ct val="1000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>
                <a:latin typeface="Arial" charset="0"/>
              </a:rPr>
              <a:t>‘-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21" y="184972"/>
            <a:ext cx="3038969" cy="65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905" r:id="rId5"/>
    <p:sldLayoutId id="2147483895" r:id="rId6"/>
    <p:sldLayoutId id="2147483897" r:id="rId7"/>
    <p:sldLayoutId id="2147483907" r:id="rId8"/>
    <p:sldLayoutId id="2147483898" r:id="rId9"/>
    <p:sldLayoutId id="2147483900" r:id="rId10"/>
    <p:sldLayoutId id="2147483906" r:id="rId11"/>
    <p:sldLayoutId id="2147483902" r:id="rId12"/>
    <p:sldLayoutId id="2147483904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ionbridge.ai/articles/end-to-end-multiclass-image-classification-using-pytorch-and-transfer-learning/" TargetMode="External"/><Relationship Id="rId7" Type="http://schemas.openxmlformats.org/officeDocument/2006/relationships/hyperlink" Target="https://weatherdetection-286213.uk.r.appspot.com/predict" TargetMode="External"/><Relationship Id="rId2" Type="http://schemas.openxmlformats.org/officeDocument/2006/relationships/hyperlink" Target="http://dx.doi.org/10.17632/4drtyfjtfy.1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vamshigujjari/Weather-Detector.git" TargetMode="External"/><Relationship Id="rId5" Type="http://schemas.openxmlformats.org/officeDocument/2006/relationships/hyperlink" Target="https://medium.com/swlh/classification-of-weather-images-using-resnet-34-in-pytorch-7e86b2b24dcf" TargetMode="External"/><Relationship Id="rId4" Type="http://schemas.openxmlformats.org/officeDocument/2006/relationships/hyperlink" Target="https://medium.com/analytics-vidhya/multiclass-image-classification-with-pytorch-af7578e10ee6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76728" y="3161211"/>
            <a:ext cx="6638544" cy="2111113"/>
          </a:xfrm>
        </p:spPr>
        <p:txBody>
          <a:bodyPr/>
          <a:lstStyle/>
          <a:p>
            <a:pPr algn="ctr"/>
            <a:r>
              <a:rPr lang="en-US" sz="1800" b="1" dirty="0"/>
              <a:t>Hemant </a:t>
            </a:r>
            <a:r>
              <a:rPr lang="en-US" sz="1800" b="1" dirty="0" err="1"/>
              <a:t>Koti</a:t>
            </a:r>
            <a:r>
              <a:rPr lang="en-US" sz="1800" b="1" dirty="0"/>
              <a:t> &amp; Vamshi </a:t>
            </a:r>
            <a:r>
              <a:rPr lang="en-US" sz="1800" b="1" dirty="0" err="1"/>
              <a:t>Gujjari</a:t>
            </a:r>
            <a:endParaRPr lang="en-US" sz="1800" b="1" dirty="0"/>
          </a:p>
          <a:p>
            <a:pPr algn="ctr"/>
            <a:r>
              <a:rPr lang="en-US" sz="1800" b="1" dirty="0"/>
              <a:t>CSE 4/510: Applied Deep Learning</a:t>
            </a:r>
          </a:p>
          <a:p>
            <a:pPr algn="ctr"/>
            <a:r>
              <a:rPr lang="en-US" sz="1800" b="1" dirty="0"/>
              <a:t>Date: 08/12/2020</a:t>
            </a:r>
          </a:p>
          <a:p>
            <a:endParaRPr lang="en-US" sz="1800" b="1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776728" y="1869974"/>
            <a:ext cx="6638544" cy="1176760"/>
          </a:xfrm>
        </p:spPr>
        <p:txBody>
          <a:bodyPr/>
          <a:lstStyle/>
          <a:p>
            <a:pPr algn="ctr"/>
            <a:r>
              <a:rPr lang="en-US" sz="4000" dirty="0"/>
              <a:t>Weather detection</a:t>
            </a:r>
          </a:p>
        </p:txBody>
      </p:sp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97E278-18E6-A64D-89F7-2C789D161F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217" y="1404983"/>
            <a:ext cx="11505566" cy="4931954"/>
          </a:xfrm>
        </p:spPr>
        <p:txBody>
          <a:bodyPr anchor="ctr"/>
          <a:lstStyle/>
          <a:p>
            <a:pPr algn="ctr"/>
            <a:r>
              <a:rPr lang="en-US" sz="40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54397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97E278-18E6-A64D-89F7-2C789D161F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217" y="1404983"/>
            <a:ext cx="11505566" cy="4931954"/>
          </a:xfrm>
        </p:spPr>
        <p:txBody>
          <a:bodyPr anchor="ctr"/>
          <a:lstStyle/>
          <a:p>
            <a:pPr algn="ctr"/>
            <a:r>
              <a:rPr lang="en-US" sz="4000" dirty="0"/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2101726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69467" y="2189263"/>
            <a:ext cx="10513061" cy="3790483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Why Google Cloud?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Deployment process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593087"/>
          </a:xfrm>
        </p:spPr>
        <p:txBody>
          <a:bodyPr/>
          <a:lstStyle/>
          <a:p>
            <a:r>
              <a:rPr lang="en-US" dirty="0"/>
              <a:t>Google Cloud Deployment</a:t>
            </a:r>
          </a:p>
        </p:txBody>
      </p:sp>
    </p:spTree>
    <p:extLst>
      <p:ext uri="{BB962C8B-B14F-4D97-AF65-F5344CB8AC3E}">
        <p14:creationId xmlns:p14="http://schemas.microsoft.com/office/powerpoint/2010/main" val="772919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97E278-18E6-A64D-89F7-2C789D161F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217" y="1404983"/>
            <a:ext cx="11505566" cy="4931954"/>
          </a:xfrm>
        </p:spPr>
        <p:txBody>
          <a:bodyPr anchor="ctr"/>
          <a:lstStyle/>
          <a:p>
            <a:pPr algn="ctr"/>
            <a:r>
              <a:rPr lang="en-US" sz="4000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326369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69467" y="2189263"/>
            <a:ext cx="10513061" cy="3790483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Convolution Autoencoder for improved accuracy.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Model re-training </a:t>
            </a:r>
            <a:r>
              <a:rPr lang="en-US" sz="2000"/>
              <a:t>in production.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593087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532429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41EDE7-EE62-AA4E-ADA9-85033C0A36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9467" y="2189263"/>
            <a:ext cx="10866320" cy="3584520"/>
          </a:xfrm>
        </p:spPr>
        <p:txBody>
          <a:bodyPr/>
          <a:lstStyle/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u="sng" dirty="0">
                <a:hlinkClick r:id="rId2"/>
              </a:rPr>
              <a:t>Multi-class Weather Dataset for Image Classification</a:t>
            </a:r>
            <a:endParaRPr lang="en-US" u="sng" dirty="0">
              <a:hlinkClick r:id="rId3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u="sng" dirty="0">
                <a:hlinkClick r:id="rId3"/>
              </a:rPr>
              <a:t>End to End Multiclass Image Classification Using </a:t>
            </a:r>
            <a:r>
              <a:rPr lang="en-US" u="sng" dirty="0" err="1">
                <a:hlinkClick r:id="rId3"/>
              </a:rPr>
              <a:t>PyTorch</a:t>
            </a:r>
            <a:r>
              <a:rPr lang="en-US" u="sng" dirty="0">
                <a:hlinkClick r:id="rId3"/>
              </a:rPr>
              <a:t> and Transfer Learning</a:t>
            </a: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u="sng" dirty="0">
                <a:hlinkClick r:id="rId4"/>
              </a:rPr>
              <a:t>Multiclass Image Classification with </a:t>
            </a:r>
            <a:r>
              <a:rPr lang="en-US" u="sng" dirty="0" err="1">
                <a:hlinkClick r:id="rId4"/>
              </a:rPr>
              <a:t>PyTorch</a:t>
            </a:r>
            <a:r>
              <a:rPr lang="en-US" u="sng" dirty="0">
                <a:hlinkClick r:id="rId4"/>
              </a:rPr>
              <a:t> | by Nandan Pandey | Analytics Vidhya | June 2020</a:t>
            </a:r>
            <a:endParaRPr lang="en-US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u="sng" dirty="0">
                <a:hlinkClick r:id="rId5"/>
              </a:rPr>
              <a:t>Classification of Weather Images using ResNet-34 in </a:t>
            </a:r>
            <a:r>
              <a:rPr lang="en-US" u="sng" dirty="0" err="1">
                <a:hlinkClick r:id="rId5"/>
              </a:rPr>
              <a:t>PyTorch</a:t>
            </a:r>
            <a:endParaRPr lang="en-US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u="sng" dirty="0">
                <a:hlinkClick r:id="rId6"/>
              </a:rPr>
              <a:t>GitHub</a:t>
            </a:r>
            <a:r>
              <a:rPr lang="en-US" dirty="0"/>
              <a:t> link to this project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hlinkClick r:id="rId7"/>
              </a:rPr>
              <a:t>Deployed</a:t>
            </a:r>
            <a:r>
              <a:rPr lang="en-US" dirty="0"/>
              <a:t> Application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385960-A998-384D-9592-73C0924D0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500489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28883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5FEA65-2A0C-C745-B269-F09F7AE646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6389" y="1526995"/>
            <a:ext cx="11260182" cy="2387600"/>
          </a:xfrm>
        </p:spPr>
        <p:txBody>
          <a:bodyPr/>
          <a:lstStyle/>
          <a:p>
            <a:pPr algn="ctr"/>
            <a:r>
              <a:rPr lang="en-US" sz="4000" dirty="0"/>
              <a:t>Thank you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4C89D5D-BB0B-3645-A3D2-55A16D3E5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389" y="4040006"/>
            <a:ext cx="11260182" cy="2212976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05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body" idx="1"/>
          </p:nvPr>
        </p:nvSpPr>
        <p:spPr>
          <a:xfrm>
            <a:off x="566928" y="1997674"/>
            <a:ext cx="10699424" cy="4768885"/>
          </a:xfrm>
        </p:spPr>
        <p:txBody>
          <a:bodyPr/>
          <a:lstStyle/>
          <a:p>
            <a:pPr marL="342900" indent="-342900">
              <a:buFont typeface="Wingdings" pitchFamily="2" charset="2"/>
              <a:buChar char="v"/>
            </a:pPr>
            <a:r>
              <a:rPr lang="en-US" sz="2000" dirty="0">
                <a:latin typeface="+mn-lt"/>
                <a:cs typeface="Calibri" panose="020F0502020204030204" pitchFamily="34" charset="0"/>
              </a:rPr>
              <a:t>Introduction</a:t>
            </a:r>
          </a:p>
          <a:p>
            <a:pPr marL="914389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cs typeface="Calibri" panose="020F0502020204030204" pitchFamily="34" charset="0"/>
              </a:rPr>
              <a:t>Objective</a:t>
            </a:r>
          </a:p>
          <a:p>
            <a:pPr marL="914389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cs typeface="Calibri" panose="020F0502020204030204" pitchFamily="34" charset="0"/>
              </a:rPr>
              <a:t>Description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sz="2000" dirty="0">
                <a:latin typeface="+mn-lt"/>
                <a:cs typeface="Calibri" panose="020F0502020204030204" pitchFamily="34" charset="0"/>
              </a:rPr>
              <a:t>Implementation</a:t>
            </a:r>
          </a:p>
          <a:p>
            <a:pPr marL="914389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cs typeface="Calibri" panose="020F0502020204030204" pitchFamily="34" charset="0"/>
              </a:rPr>
              <a:t>CNN Architecture</a:t>
            </a:r>
          </a:p>
          <a:p>
            <a:pPr marL="914389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cs typeface="Calibri" panose="020F0502020204030204" pitchFamily="34" charset="0"/>
              </a:rPr>
              <a:t>Transfer Learning</a:t>
            </a:r>
          </a:p>
          <a:p>
            <a:pPr marL="914389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cs typeface="Calibri" panose="020F0502020204030204" pitchFamily="34" charset="0"/>
              </a:rPr>
              <a:t>Flask Web Application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sz="2000" dirty="0">
                <a:latin typeface="+mn-lt"/>
                <a:cs typeface="Calibri" panose="020F0502020204030204" pitchFamily="34" charset="0"/>
              </a:rPr>
              <a:t>Demo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sz="2000" dirty="0">
                <a:latin typeface="+mn-lt"/>
                <a:cs typeface="Calibri" panose="020F0502020204030204" pitchFamily="34" charset="0"/>
              </a:rPr>
              <a:t>Deployment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sz="2000" dirty="0">
                <a:latin typeface="+mn-lt"/>
                <a:cs typeface="Calibri" panose="020F0502020204030204" pitchFamily="34" charset="0"/>
              </a:rPr>
              <a:t>Future work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sz="2000" dirty="0">
                <a:latin typeface="+mn-lt"/>
                <a:cs typeface="Calibri" panose="020F0502020204030204" pitchFamily="34" charset="0"/>
              </a:rPr>
              <a:t>References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535213"/>
          </a:xfrm>
        </p:spPr>
        <p:txBody>
          <a:bodyPr/>
          <a:lstStyle/>
          <a:p>
            <a:r>
              <a:rPr lang="en-US" dirty="0"/>
              <a:t>Topics for Discussion</a:t>
            </a:r>
          </a:p>
        </p:txBody>
      </p:sp>
    </p:spTree>
    <p:extLst>
      <p:ext uri="{BB962C8B-B14F-4D97-AF65-F5344CB8AC3E}">
        <p14:creationId xmlns:p14="http://schemas.microsoft.com/office/powerpoint/2010/main" val="1076185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905" y="1178963"/>
            <a:ext cx="11546751" cy="5195711"/>
          </a:xfrm>
        </p:spPr>
        <p:txBody>
          <a:bodyPr anchor="ctr"/>
          <a:lstStyle/>
          <a:p>
            <a:pPr algn="ctr"/>
            <a:r>
              <a:rPr lang="en-US" sz="4000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991364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154690"/>
            <a:ext cx="10515600" cy="591535"/>
          </a:xfrm>
        </p:spPr>
        <p:txBody>
          <a:bodyPr/>
          <a:lstStyle/>
          <a:p>
            <a:r>
              <a:rPr lang="en" sz="2800" dirty="0"/>
              <a:t>Objective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C06158-8929-6A48-B4B8-E95007430820}"/>
              </a:ext>
            </a:extLst>
          </p:cNvPr>
          <p:cNvSpPr/>
          <p:nvPr/>
        </p:nvSpPr>
        <p:spPr>
          <a:xfrm>
            <a:off x="566929" y="1979284"/>
            <a:ext cx="1027771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endParaRPr lang="en-US" dirty="0">
              <a:solidFill>
                <a:srgbClr val="000000"/>
              </a:solidFill>
            </a:endParaRPr>
          </a:p>
          <a:p>
            <a:pPr defTabSz="457200"/>
            <a:endParaRPr lang="en-US" dirty="0">
              <a:solidFill>
                <a:srgbClr val="000000"/>
              </a:solidFill>
            </a:endParaRPr>
          </a:p>
          <a:p>
            <a:pPr defTabSz="457200"/>
            <a:endParaRPr lang="en-US" dirty="0">
              <a:solidFill>
                <a:srgbClr val="000000"/>
              </a:solidFill>
            </a:endParaRPr>
          </a:p>
          <a:p>
            <a:pPr defTabSz="457200"/>
            <a:endParaRPr lang="en-US" dirty="0">
              <a:solidFill>
                <a:srgbClr val="000000"/>
              </a:solidFill>
            </a:endParaRPr>
          </a:p>
          <a:p>
            <a:pPr defTabSz="457200"/>
            <a:endParaRPr lang="en-US" dirty="0">
              <a:solidFill>
                <a:srgbClr val="000000"/>
              </a:solidFill>
            </a:endParaRPr>
          </a:p>
          <a:p>
            <a:pPr defTabSz="457200"/>
            <a:endParaRPr lang="en-US" dirty="0">
              <a:solidFill>
                <a:srgbClr val="000000"/>
              </a:solidFill>
            </a:endParaRPr>
          </a:p>
          <a:p>
            <a:pPr defTabSz="457200"/>
            <a:endParaRPr lang="en-US" dirty="0">
              <a:solidFill>
                <a:srgbClr val="000000"/>
              </a:solidFill>
            </a:endParaRPr>
          </a:p>
          <a:p>
            <a:pPr defTabSz="457200"/>
            <a:endParaRPr lang="en-US" dirty="0">
              <a:solidFill>
                <a:srgbClr val="000000"/>
              </a:solidFill>
            </a:endParaRPr>
          </a:p>
          <a:p>
            <a:pPr defTabSz="457200"/>
            <a:endParaRPr lang="en-US" dirty="0">
              <a:solidFill>
                <a:srgbClr val="000000"/>
              </a:solidFill>
            </a:endParaRPr>
          </a:p>
          <a:p>
            <a:pPr defTabSz="457200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E123CF-9C9D-8E42-ACED-2111A93E45BF}"/>
              </a:ext>
            </a:extLst>
          </p:cNvPr>
          <p:cNvSpPr txBox="1"/>
          <p:nvPr/>
        </p:nvSpPr>
        <p:spPr>
          <a:xfrm>
            <a:off x="424364" y="1979284"/>
            <a:ext cx="10800728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objective of this project is to build a web app that classifies different weather conditions based on the images provided. 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Our goal is to provide an economical and efficient solution to predict weather patterns from an image rather than relying on complex systems (sensors, satellites) used today.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593087"/>
          </a:xfrm>
        </p:spPr>
        <p:txBody>
          <a:bodyPr/>
          <a:lstStyle/>
          <a:p>
            <a:r>
              <a:rPr lang="en" sz="2800" dirty="0"/>
              <a:t>Description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36DAB9-367A-B541-A2A1-95A091A6DC91}"/>
              </a:ext>
            </a:extLst>
          </p:cNvPr>
          <p:cNvSpPr/>
          <p:nvPr/>
        </p:nvSpPr>
        <p:spPr>
          <a:xfrm>
            <a:off x="566928" y="1909824"/>
            <a:ext cx="1046073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endParaRPr lang="en" dirty="0">
              <a:solidFill>
                <a:srgbClr val="000000"/>
              </a:solidFill>
              <a:ea typeface="Roboto"/>
              <a:cs typeface="Roboto"/>
              <a:sym typeface="Roboto"/>
            </a:endParaRPr>
          </a:p>
          <a:p>
            <a:pPr defTabSz="457200"/>
            <a:endParaRPr lang="en" dirty="0">
              <a:solidFill>
                <a:srgbClr val="000000"/>
              </a:solidFill>
              <a:ea typeface="Roboto"/>
              <a:cs typeface="Roboto"/>
              <a:sym typeface="Roboto"/>
            </a:endParaRPr>
          </a:p>
          <a:p>
            <a:pPr defTabSz="457200"/>
            <a:endParaRPr lang="en" dirty="0">
              <a:solidFill>
                <a:srgbClr val="000000"/>
              </a:solidFill>
              <a:ea typeface="Roboto"/>
              <a:cs typeface="Roboto"/>
              <a:sym typeface="Roboto"/>
            </a:endParaRPr>
          </a:p>
          <a:p>
            <a:pPr defTabSz="457200"/>
            <a:endParaRPr lang="en" dirty="0">
              <a:solidFill>
                <a:srgbClr val="000000"/>
              </a:solidFill>
              <a:ea typeface="Roboto"/>
              <a:cs typeface="Roboto"/>
              <a:sym typeface="Roboto"/>
            </a:endParaRPr>
          </a:p>
          <a:p>
            <a:pPr defTabSz="457200"/>
            <a:endParaRPr lang="en" dirty="0">
              <a:solidFill>
                <a:srgbClr val="000000"/>
              </a:solidFill>
              <a:ea typeface="Roboto"/>
              <a:cs typeface="Roboto"/>
              <a:sym typeface="Roboto"/>
            </a:endParaRPr>
          </a:p>
          <a:p>
            <a:pPr defTabSz="457200"/>
            <a:endParaRPr lang="en" dirty="0">
              <a:solidFill>
                <a:srgbClr val="000000"/>
              </a:solidFill>
              <a:ea typeface="Roboto"/>
              <a:cs typeface="Roboto"/>
              <a:sym typeface="Roboto"/>
            </a:endParaRPr>
          </a:p>
          <a:p>
            <a:pPr defTabSz="457200"/>
            <a:endParaRPr lang="en" dirty="0">
              <a:solidFill>
                <a:srgbClr val="000000"/>
              </a:solidFill>
              <a:ea typeface="Roboto"/>
              <a:cs typeface="Roboto"/>
              <a:sym typeface="Roboto"/>
            </a:endParaRPr>
          </a:p>
          <a:p>
            <a:pPr defTabSz="457200"/>
            <a:endParaRPr lang="en" dirty="0">
              <a:solidFill>
                <a:srgbClr val="000000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43ED3C-B0BB-BD42-9A1E-A4993D480D2F}"/>
              </a:ext>
            </a:extLst>
          </p:cNvPr>
          <p:cNvSpPr txBox="1"/>
          <p:nvPr/>
        </p:nvSpPr>
        <p:spPr>
          <a:xfrm>
            <a:off x="566928" y="2057400"/>
            <a:ext cx="110581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dataset consists of images of 4 different weather conditions i.e., Sunrise, Rainy, Shine and Cloudy.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We will be running a deep convolution neural network on these images.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UI will accept an image from the user and sends it to the model, which returns the prediction.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888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58608" y="1314994"/>
            <a:ext cx="11467632" cy="5181600"/>
          </a:xfrm>
        </p:spPr>
        <p:txBody>
          <a:bodyPr anchor="ctr"/>
          <a:lstStyle/>
          <a:p>
            <a:pPr algn="ctr"/>
            <a:r>
              <a:rPr lang="en-US" sz="4000" dirty="0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814232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46146" y="1124421"/>
            <a:ext cx="10515600" cy="868430"/>
          </a:xfrm>
        </p:spPr>
        <p:txBody>
          <a:bodyPr/>
          <a:lstStyle/>
          <a:p>
            <a:r>
              <a:rPr lang="en-US" dirty="0"/>
              <a:t>CNN Architecture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B5B384-A9DA-C046-B5FE-82C99C0E8861}"/>
              </a:ext>
            </a:extLst>
          </p:cNvPr>
          <p:cNvSpPr txBox="1"/>
          <p:nvPr/>
        </p:nvSpPr>
        <p:spPr>
          <a:xfrm>
            <a:off x="3718169" y="3812741"/>
            <a:ext cx="873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400" b="1" dirty="0">
                <a:solidFill>
                  <a:prstClr val="white"/>
                </a:solidFill>
              </a:rPr>
              <a:t>Block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BC96236-BE39-E441-9CDB-A1C394C5DB4F}"/>
              </a:ext>
            </a:extLst>
          </p:cNvPr>
          <p:cNvSpPr txBox="1"/>
          <p:nvPr/>
        </p:nvSpPr>
        <p:spPr>
          <a:xfrm>
            <a:off x="546147" y="1961098"/>
            <a:ext cx="105155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CONV1 - 64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MAXPOOL1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CONV2 - 128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MAXPOOL2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CONV3 - 128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CONV4 - 256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MAXPOOL3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CONV5 - 256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MAXPOOL4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CONV6 - 512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MAXPOOL5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FC1 - 512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FC2 - 4</a:t>
            </a:r>
          </a:p>
        </p:txBody>
      </p:sp>
    </p:spTree>
    <p:extLst>
      <p:ext uri="{BB962C8B-B14F-4D97-AF65-F5344CB8AC3E}">
        <p14:creationId xmlns:p14="http://schemas.microsoft.com/office/powerpoint/2010/main" val="383790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69467" y="2189263"/>
            <a:ext cx="10513061" cy="3790483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 flask web app is built on top of model generated from the CNN architecture.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The UI is built to accept an image from the user, which is resized to 224x224x3 and sent to the model.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The prediction is then presented to the user on the UI.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This web application is deployed on Google cloud platform.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593087"/>
          </a:xfrm>
        </p:spPr>
        <p:txBody>
          <a:bodyPr/>
          <a:lstStyle/>
          <a:p>
            <a:r>
              <a:rPr lang="en-US" dirty="0"/>
              <a:t>Flask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1009827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566928" y="1992494"/>
            <a:ext cx="11006763" cy="4072641"/>
          </a:xfrm>
        </p:spPr>
        <p:txBody>
          <a:bodyPr/>
          <a:lstStyle/>
          <a:p>
            <a:pPr lvl="0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Transfer learning outline</a:t>
            </a:r>
          </a:p>
          <a:p>
            <a:pPr marL="800089" lvl="1" indent="-342900">
              <a:buFont typeface="Courier New" panose="02070309020205020404" pitchFamily="49" charset="0"/>
              <a:buChar char="o"/>
            </a:pPr>
            <a:r>
              <a:rPr lang="en-US" sz="1800" dirty="0"/>
              <a:t>Load in a pre-trained CNN model trained on a large dataset</a:t>
            </a:r>
          </a:p>
          <a:p>
            <a:pPr marL="800089" lvl="1" indent="-342900">
              <a:buFont typeface="Courier New" panose="02070309020205020404" pitchFamily="49" charset="0"/>
              <a:buChar char="o"/>
            </a:pPr>
            <a:r>
              <a:rPr lang="en-US" sz="1800" dirty="0"/>
              <a:t>Freeze parameters (weights) in model’s lower convolutional layers</a:t>
            </a:r>
          </a:p>
          <a:p>
            <a:pPr marL="800089" lvl="1" indent="-342900">
              <a:buFont typeface="Courier New" panose="02070309020205020404" pitchFamily="49" charset="0"/>
              <a:buChar char="o"/>
            </a:pPr>
            <a:r>
              <a:rPr lang="en-US" sz="1800" dirty="0"/>
              <a:t>Add a classifier with several layers of trainable parameters to model</a:t>
            </a:r>
          </a:p>
          <a:p>
            <a:pPr marL="800089" lvl="1" indent="-342900">
              <a:buFont typeface="Courier New" panose="02070309020205020404" pitchFamily="49" charset="0"/>
              <a:buChar char="o"/>
            </a:pPr>
            <a:r>
              <a:rPr lang="en-US" sz="1800" dirty="0"/>
              <a:t>Train classifier layers on training data available for task</a:t>
            </a:r>
          </a:p>
          <a:p>
            <a:pPr marL="800089" lvl="1" indent="-342900">
              <a:buFont typeface="Courier New" panose="02070309020205020404" pitchFamily="49" charset="0"/>
              <a:buChar char="o"/>
            </a:pPr>
            <a:r>
              <a:rPr lang="en-US" sz="1800" dirty="0"/>
              <a:t>Fine-tune hyperparameters and unfreeze more layers as needed</a:t>
            </a:r>
          </a:p>
          <a:p>
            <a:pPr lvl="1"/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Why we chose CNN over transfer learning?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581512"/>
          </a:xfrm>
        </p:spPr>
        <p:txBody>
          <a:bodyPr/>
          <a:lstStyle/>
          <a:p>
            <a:r>
              <a:rPr lang="en" dirty="0"/>
              <a:t>Transfer Learning </a:t>
            </a:r>
            <a:r>
              <a:rPr lang="en-US" dirty="0"/>
              <a:t>with ResNet-34</a:t>
            </a:r>
          </a:p>
        </p:txBody>
      </p:sp>
      <p:pic>
        <p:nvPicPr>
          <p:cNvPr id="1026" name="Picture 2" descr="https://neurohive.io/wp-content/uploads/2019/01/resnet-architecture.png">
            <a:extLst>
              <a:ext uri="{FF2B5EF4-FFF2-40B4-BE49-F238E27FC236}">
                <a16:creationId xmlns:a16="http://schemas.microsoft.com/office/drawing/2014/main" id="{67DA512D-E00F-4B6C-98C1-8019D8ADA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5466" y="1432229"/>
            <a:ext cx="2417333" cy="519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8986390"/>
      </p:ext>
    </p:extLst>
  </p:cSld>
  <p:clrMapOvr>
    <a:masterClrMapping/>
  </p:clrMapOvr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2992</TotalTime>
  <Words>387</Words>
  <Application>Microsoft Office PowerPoint</Application>
  <PresentationFormat>Widescreen</PresentationFormat>
  <Paragraphs>98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Courier New</vt:lpstr>
      <vt:lpstr>Georgia</vt:lpstr>
      <vt:lpstr>LucidaGrande</vt:lpstr>
      <vt:lpstr>Roboto</vt:lpstr>
      <vt:lpstr>Wingdings</vt:lpstr>
      <vt:lpstr>UB Powerpoint Template</vt:lpstr>
      <vt:lpstr>Weather detection</vt:lpstr>
      <vt:lpstr>Topics for Discussion</vt:lpstr>
      <vt:lpstr>Introduction</vt:lpstr>
      <vt:lpstr>Objective</vt:lpstr>
      <vt:lpstr>Description</vt:lpstr>
      <vt:lpstr>Implementation</vt:lpstr>
      <vt:lpstr>CNN Architecture</vt:lpstr>
      <vt:lpstr>Flask Web Application</vt:lpstr>
      <vt:lpstr>Transfer Learning with ResNet-34</vt:lpstr>
      <vt:lpstr>Demo</vt:lpstr>
      <vt:lpstr>Deployment</vt:lpstr>
      <vt:lpstr>Google Cloud Deployment</vt:lpstr>
      <vt:lpstr>Future Work</vt:lpstr>
      <vt:lpstr>Future Work</vt:lpstr>
      <vt:lpstr>References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Hemant Koti</cp:lastModifiedBy>
  <cp:revision>280</cp:revision>
  <cp:lastPrinted>2016-07-18T17:32:49Z</cp:lastPrinted>
  <dcterms:created xsi:type="dcterms:W3CDTF">2016-06-28T14:05:07Z</dcterms:created>
  <dcterms:modified xsi:type="dcterms:W3CDTF">2020-08-12T17:14:07Z</dcterms:modified>
  <cp:category/>
</cp:coreProperties>
</file>

<file path=docProps/thumbnail.jpeg>
</file>